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76" r:id="rId3"/>
    <p:sldId id="264" r:id="rId4"/>
    <p:sldId id="266" r:id="rId5"/>
    <p:sldId id="267" r:id="rId6"/>
    <p:sldId id="268" r:id="rId7"/>
    <p:sldId id="263" r:id="rId8"/>
    <p:sldId id="265" r:id="rId9"/>
    <p:sldId id="270" r:id="rId10"/>
    <p:sldId id="261" r:id="rId11"/>
    <p:sldId id="262" r:id="rId12"/>
    <p:sldId id="271" r:id="rId13"/>
    <p:sldId id="272" r:id="rId14"/>
    <p:sldId id="27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82202"/>
  </p:normalViewPr>
  <p:slideViewPr>
    <p:cSldViewPr snapToGrid="0">
      <p:cViewPr>
        <p:scale>
          <a:sx n="95" d="100"/>
          <a:sy n="95" d="100"/>
        </p:scale>
        <p:origin x="-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F0507-A94C-9C44-8B43-D053D6F1FEF1}" type="datetimeFigureOut">
              <a:rPr lang="sv-SE" smtClean="0"/>
              <a:t>2025-05-22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9C5F4C-8E54-3945-9A92-BF42E6B4895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607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LcParenR"/>
            </a:pPr>
            <a:r>
              <a:rPr lang="sv-SE" dirty="0" err="1"/>
              <a:t>Unit</a:t>
            </a:r>
            <a:r>
              <a:rPr lang="sv-SE" dirty="0"/>
              <a:t> </a:t>
            </a:r>
            <a:r>
              <a:rPr lang="sv-SE" dirty="0" err="1"/>
              <a:t>trace</a:t>
            </a:r>
            <a:r>
              <a:rPr lang="sv-SE" dirty="0"/>
              <a:t>, ii) positive semi-</a:t>
            </a:r>
            <a:r>
              <a:rPr lang="sv-SE" dirty="0" err="1"/>
              <a:t>defiinite</a:t>
            </a:r>
            <a:endParaRPr lang="sv-SE" dirty="0"/>
          </a:p>
          <a:p>
            <a:pPr marL="285750" indent="-285750">
              <a:buAutoNum type="romanLcParenR"/>
            </a:pPr>
            <a:endParaRPr lang="sv-SE" dirty="0"/>
          </a:p>
          <a:p>
            <a:pPr marL="0" indent="0">
              <a:buNone/>
            </a:pPr>
            <a:r>
              <a:rPr lang="sv-SE" dirty="0"/>
              <a:t>Born: Negligible excitations</a:t>
            </a:r>
          </a:p>
          <a:p>
            <a:pPr marL="0" indent="0">
              <a:buNone/>
            </a:pPr>
            <a:r>
              <a:rPr lang="sv-SE" dirty="0"/>
              <a:t>Markov: excitations </a:t>
            </a:r>
            <a:r>
              <a:rPr lang="sv-SE" dirty="0" err="1"/>
              <a:t>decay</a:t>
            </a:r>
            <a:r>
              <a:rPr lang="sv-SE" dirty="0"/>
              <a:t> faster </a:t>
            </a:r>
            <a:r>
              <a:rPr lang="sv-SE" dirty="0" err="1"/>
              <a:t>than</a:t>
            </a:r>
            <a:r>
              <a:rPr lang="sv-SE" dirty="0"/>
              <a:t> the </a:t>
            </a:r>
            <a:r>
              <a:rPr lang="sv-SE" dirty="0" err="1"/>
              <a:t>timescale</a:t>
            </a:r>
            <a:r>
              <a:rPr lang="sv-SE" dirty="0"/>
              <a:t> the system </a:t>
            </a:r>
            <a:r>
              <a:rPr lang="sv-SE" dirty="0" err="1"/>
              <a:t>varies</a:t>
            </a:r>
            <a:r>
              <a:rPr lang="sv-SE" dirty="0"/>
              <a:t>.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dependent</a:t>
            </a:r>
            <a:r>
              <a:rPr lang="sv-SE" dirty="0"/>
              <a:t> on the </a:t>
            </a:r>
            <a:r>
              <a:rPr lang="sv-SE" dirty="0" err="1"/>
              <a:t>current</a:t>
            </a:r>
            <a:r>
              <a:rPr lang="sv-SE" dirty="0"/>
              <a:t> </a:t>
            </a:r>
            <a:r>
              <a:rPr lang="sv-SE" dirty="0" err="1"/>
              <a:t>state</a:t>
            </a:r>
            <a:r>
              <a:rPr lang="sv-SE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C5F4C-8E54-3945-9A92-BF42E6B4895A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6904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POVM = Positive Operator </a:t>
            </a:r>
            <a:r>
              <a:rPr lang="sv-SE" dirty="0" err="1"/>
              <a:t>Valued</a:t>
            </a:r>
            <a:r>
              <a:rPr lang="sv-SE" dirty="0"/>
              <a:t> </a:t>
            </a:r>
            <a:r>
              <a:rPr lang="sv-SE" dirty="0" err="1"/>
              <a:t>Measure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C5F4C-8E54-3945-9A92-BF42E6B4895A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9484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9C5F4C-8E54-3945-9A92-BF42E6B4895A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4354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GB" smtClean="0"/>
              <a:pPr/>
              <a:t>21/05/2025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chemeClr val="tx1">
              <a:lumMod val="85000"/>
              <a:lumOff val="15000"/>
            </a:schemeClr>
          </a:solidFill>
          <a:latin typeface="Adobe Garamond Pro Bold" panose="02020502060506020403" pitchFamily="18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b="0" i="0" kern="1200">
          <a:solidFill>
            <a:schemeClr val="tx1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3693B-29D2-E486-2885-F4E9F47DC4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noProof="0" dirty="0">
                <a:latin typeface="Adobe Garamond Pro Bold" panose="02020502060506020403" pitchFamily="18" charset="0"/>
              </a:rPr>
              <a:t>Continuous Measurement and Feedback Control of a Quantum Harmonic Oscillator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AD00B9-0A3F-AA86-6F85-B4A70A4873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By Max Eriksson</a:t>
            </a:r>
          </a:p>
          <a:p>
            <a:r>
              <a:rPr lang="en-GB" noProof="0" dirty="0"/>
              <a:t>Supervised by Peter Samuelsson and Kalle </a:t>
            </a:r>
            <a:r>
              <a:rPr lang="en-GB" noProof="0" dirty="0" err="1"/>
              <a:t>Kansanen</a:t>
            </a:r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14DD1C-4939-ADAF-C047-B999D6046EB3}"/>
              </a:ext>
            </a:extLst>
          </p:cNvPr>
          <p:cNvSpPr txBox="1"/>
          <p:nvPr/>
        </p:nvSpPr>
        <p:spPr>
          <a:xfrm>
            <a:off x="106499" y="4528772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1(15)</a:t>
            </a:r>
          </a:p>
        </p:txBody>
      </p:sp>
    </p:spTree>
    <p:extLst>
      <p:ext uri="{BB962C8B-B14F-4D97-AF65-F5344CB8AC3E}">
        <p14:creationId xmlns:p14="http://schemas.microsoft.com/office/powerpoint/2010/main" val="3945886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0F63F-32CE-F7CD-BA61-9648A0E06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br>
              <a:rPr lang="en-GB" noProof="0" dirty="0"/>
            </a:br>
            <a:r>
              <a:rPr lang="en-GB" sz="2400" noProof="0" dirty="0"/>
              <a:t>Energy and Feedback</a:t>
            </a:r>
            <a:endParaRPr lang="en-GB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6E4929-4E00-0567-1F0F-FE6DC3DC712B}"/>
              </a:ext>
            </a:extLst>
          </p:cNvPr>
          <p:cNvSpPr txBox="1">
            <a:spLocks/>
          </p:cNvSpPr>
          <p:nvPr/>
        </p:nvSpPr>
        <p:spPr>
          <a:xfrm>
            <a:off x="2589212" y="2133600"/>
            <a:ext cx="2816559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noProof="0" dirty="0"/>
              <a:t>Phase and Magnitude</a:t>
            </a:r>
          </a:p>
          <a:p>
            <a:r>
              <a:rPr lang="en-GB" noProof="0" dirty="0"/>
              <a:t>Blue and Red Regions</a:t>
            </a:r>
          </a:p>
          <a:p>
            <a:endParaRPr lang="en-GB" noProof="0" dirty="0"/>
          </a:p>
          <a:p>
            <a:endParaRPr lang="en-GB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704363-4EE2-EAFA-6385-F8551A41496B}"/>
              </a:ext>
            </a:extLst>
          </p:cNvPr>
          <p:cNvSpPr txBox="1"/>
          <p:nvPr/>
        </p:nvSpPr>
        <p:spPr>
          <a:xfrm>
            <a:off x="114592" y="790251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10(15)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6765163-B026-14A8-86CF-915809B48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771" y="1958788"/>
            <a:ext cx="6642794" cy="4115230"/>
          </a:xfrm>
        </p:spPr>
      </p:pic>
    </p:spTree>
    <p:extLst>
      <p:ext uri="{BB962C8B-B14F-4D97-AF65-F5344CB8AC3E}">
        <p14:creationId xmlns:p14="http://schemas.microsoft.com/office/powerpoint/2010/main" val="323045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8E89-DF02-3318-E620-E972DB388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br>
              <a:rPr lang="en-GB" noProof="0" dirty="0"/>
            </a:br>
            <a:r>
              <a:rPr lang="en-GB" sz="2400" noProof="0" dirty="0"/>
              <a:t>Energy and Feedback</a:t>
            </a:r>
            <a:endParaRPr lang="en-GB" noProof="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55C44C7-827E-20B9-6946-68D3B6E66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3506788" cy="3777622"/>
          </a:xfrm>
        </p:spPr>
        <p:txBody>
          <a:bodyPr/>
          <a:lstStyle/>
          <a:p>
            <a:r>
              <a:rPr lang="en-GB" noProof="0" dirty="0"/>
              <a:t>Energy</a:t>
            </a:r>
          </a:p>
          <a:p>
            <a:endParaRPr lang="en-GB" noProof="0" dirty="0"/>
          </a:p>
          <a:p>
            <a:r>
              <a:rPr lang="en-GB" noProof="0" dirty="0"/>
              <a:t>Cooling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2BE38-6125-9601-23CD-FEF92F8240E8}"/>
              </a:ext>
            </a:extLst>
          </p:cNvPr>
          <p:cNvSpPr txBox="1"/>
          <p:nvPr/>
        </p:nvSpPr>
        <p:spPr>
          <a:xfrm>
            <a:off x="114592" y="790251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11(15)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172074-82C7-B2DA-72CB-49392844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606" y="1653987"/>
            <a:ext cx="7746300" cy="47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53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8258C-943C-A4D8-5297-F0154EDB1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br>
              <a:rPr lang="en-GB" noProof="0" dirty="0"/>
            </a:br>
            <a:r>
              <a:rPr lang="en-GB" sz="2400" noProof="0" dirty="0"/>
              <a:t>Stability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574BE-D8E6-124C-CB02-BA16F1CD3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2655648" cy="3777622"/>
          </a:xfrm>
        </p:spPr>
        <p:txBody>
          <a:bodyPr/>
          <a:lstStyle/>
          <a:p>
            <a:r>
              <a:rPr lang="en-GB" noProof="0" dirty="0"/>
              <a:t>Eigenvalue Analysis</a:t>
            </a:r>
          </a:p>
          <a:p>
            <a:endParaRPr lang="en-GB" noProof="0" dirty="0"/>
          </a:p>
          <a:p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r>
              <a:rPr lang="en-GB" noProof="0" dirty="0"/>
              <a:t>Lyapunov Equation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781981F-AD62-29CC-2BD6-7A8ED1043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91109" y="4163572"/>
            <a:ext cx="3053751" cy="25447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7823D59-ABBC-5A71-C15C-C7BEA0A6F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4475" y="2725355"/>
            <a:ext cx="3874607" cy="877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0AD406-7A2D-BDD9-7B7B-82FB360CA1CD}"/>
              </a:ext>
            </a:extLst>
          </p:cNvPr>
          <p:cNvSpPr txBox="1"/>
          <p:nvPr/>
        </p:nvSpPr>
        <p:spPr>
          <a:xfrm>
            <a:off x="114592" y="790251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12(15)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911AFB-2803-851E-FDBC-8C056ABFB4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7299" y="4795247"/>
            <a:ext cx="3737561" cy="6847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2CEDCD-E0A3-98DE-DF29-A553E36279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9082" y="1905000"/>
            <a:ext cx="66421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8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FF52A-DAAB-63AE-9542-8915AB817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Discussion</a:t>
            </a:r>
            <a:br>
              <a:rPr lang="en-GB" noProof="0" dirty="0"/>
            </a:br>
            <a:r>
              <a:rPr lang="en-GB" sz="2400" noProof="0" dirty="0"/>
              <a:t>Cooling of Quantum Harmonic Oscillator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AC3D6-7A3C-5359-AFE2-F21E9BF90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Cooling Possible, and Stable</a:t>
            </a:r>
          </a:p>
          <a:p>
            <a:endParaRPr lang="en-GB" noProof="0" dirty="0"/>
          </a:p>
          <a:p>
            <a:r>
              <a:rPr lang="en-GB" noProof="0" dirty="0"/>
              <a:t>Feedback Parameter</a:t>
            </a:r>
          </a:p>
          <a:p>
            <a:endParaRPr lang="en-GB" noProof="0" dirty="0"/>
          </a:p>
          <a:p>
            <a:r>
              <a:rPr lang="en-GB" noProof="0" dirty="0"/>
              <a:t>Quality Factor Impact</a:t>
            </a:r>
          </a:p>
          <a:p>
            <a:endParaRPr lang="en-GB" noProof="0" dirty="0"/>
          </a:p>
          <a:p>
            <a:r>
              <a:rPr lang="en-GB" noProof="0" dirty="0"/>
              <a:t>Infinite Bandwidth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51D9D6-E0CA-E958-CBC5-42C9BFC2E3E5}"/>
              </a:ext>
            </a:extLst>
          </p:cNvPr>
          <p:cNvSpPr txBox="1"/>
          <p:nvPr/>
        </p:nvSpPr>
        <p:spPr>
          <a:xfrm>
            <a:off x="114592" y="790251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13(15)</a:t>
            </a:r>
          </a:p>
        </p:txBody>
      </p:sp>
    </p:spTree>
    <p:extLst>
      <p:ext uri="{BB962C8B-B14F-4D97-AF65-F5344CB8AC3E}">
        <p14:creationId xmlns:p14="http://schemas.microsoft.com/office/powerpoint/2010/main" val="57007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324F-1E8F-4EE4-02F9-44268E740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457F4-C161-DA37-FB61-84BCD638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Promising Cooling</a:t>
            </a:r>
          </a:p>
          <a:p>
            <a:endParaRPr lang="en-GB" noProof="0" dirty="0"/>
          </a:p>
          <a:p>
            <a:r>
              <a:rPr lang="en-GB" noProof="0" dirty="0"/>
              <a:t>Other Feedback Schemes</a:t>
            </a:r>
          </a:p>
          <a:p>
            <a:endParaRPr lang="en-GB" noProof="0" dirty="0"/>
          </a:p>
          <a:p>
            <a:r>
              <a:rPr lang="en-GB" noProof="0" dirty="0"/>
              <a:t>State Preparation</a:t>
            </a:r>
          </a:p>
          <a:p>
            <a:endParaRPr lang="en-GB" noProof="0" dirty="0"/>
          </a:p>
          <a:p>
            <a:r>
              <a:rPr lang="en-GB" noProof="0" dirty="0"/>
              <a:t>Stabilizing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16FB50-2593-A295-CF71-2036F38D6EAB}"/>
              </a:ext>
            </a:extLst>
          </p:cNvPr>
          <p:cNvSpPr txBox="1"/>
          <p:nvPr/>
        </p:nvSpPr>
        <p:spPr>
          <a:xfrm>
            <a:off x="114592" y="790251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14(15)</a:t>
            </a:r>
          </a:p>
        </p:txBody>
      </p:sp>
    </p:spTree>
    <p:extLst>
      <p:ext uri="{BB962C8B-B14F-4D97-AF65-F5344CB8AC3E}">
        <p14:creationId xmlns:p14="http://schemas.microsoft.com/office/powerpoint/2010/main" val="351557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17EA5-88C5-8994-92E4-4AB2AE71DE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noProof="0" dirty="0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FB8ABF-2F97-06A2-1D13-C3836EB5D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0" dirty="0"/>
              <a:t>Questions?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7D4C7-4D86-F0D6-9E3F-3AD597FD80E0}"/>
              </a:ext>
            </a:extLst>
          </p:cNvPr>
          <p:cNvSpPr txBox="1"/>
          <p:nvPr/>
        </p:nvSpPr>
        <p:spPr>
          <a:xfrm>
            <a:off x="106499" y="4528772"/>
            <a:ext cx="1470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15(15)</a:t>
            </a:r>
          </a:p>
        </p:txBody>
      </p:sp>
    </p:spTree>
    <p:extLst>
      <p:ext uri="{BB962C8B-B14F-4D97-AF65-F5344CB8AC3E}">
        <p14:creationId xmlns:p14="http://schemas.microsoft.com/office/powerpoint/2010/main" val="2608381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DEB4-21A1-295F-6B86-3E1FE7BD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636CE-61DE-DAC7-921F-4ABA1B725E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Technologies</a:t>
            </a:r>
          </a:p>
          <a:p>
            <a:endParaRPr lang="en-GB" dirty="0"/>
          </a:p>
          <a:p>
            <a:r>
              <a:rPr lang="en-GB" noProof="0" dirty="0"/>
              <a:t>Cooling</a:t>
            </a:r>
          </a:p>
          <a:p>
            <a:endParaRPr lang="en-GB" dirty="0"/>
          </a:p>
          <a:p>
            <a:r>
              <a:rPr lang="en-GB" noProof="0" dirty="0"/>
              <a:t>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04856-AA2D-FA60-3DF5-D30E91F1BF02}"/>
              </a:ext>
            </a:extLst>
          </p:cNvPr>
          <p:cNvSpPr txBox="1"/>
          <p:nvPr/>
        </p:nvSpPr>
        <p:spPr>
          <a:xfrm>
            <a:off x="114592" y="790251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2(15)</a:t>
            </a:r>
          </a:p>
        </p:txBody>
      </p:sp>
    </p:spTree>
    <p:extLst>
      <p:ext uri="{BB962C8B-B14F-4D97-AF65-F5344CB8AC3E}">
        <p14:creationId xmlns:p14="http://schemas.microsoft.com/office/powerpoint/2010/main" val="1163268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32E8F-F519-533B-24CF-837C6DF20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Introduction</a:t>
            </a:r>
            <a:br>
              <a:rPr lang="en-GB" noProof="0" dirty="0"/>
            </a:br>
            <a:r>
              <a:rPr lang="en-GB" sz="2400" noProof="0" dirty="0"/>
              <a:t>Quantum Harmonic Oscillator</a:t>
            </a:r>
            <a:endParaRPr lang="en-GB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898476-B015-69AF-5B0C-F891DEBD2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1905000"/>
            <a:ext cx="5726223" cy="236042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382E232E-CC3F-8D06-822B-78B079270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212" y="4862765"/>
            <a:ext cx="6022976" cy="89783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96EF966-A70C-ADF4-B888-6CF3C02FA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24338"/>
          </a:xfrm>
        </p:spPr>
        <p:txBody>
          <a:bodyPr>
            <a:normAutofit/>
          </a:bodyPr>
          <a:lstStyle/>
          <a:p>
            <a:r>
              <a:rPr lang="en-GB" noProof="0" dirty="0"/>
              <a:t>Schematic View</a:t>
            </a:r>
          </a:p>
          <a:p>
            <a:endParaRPr lang="en-GB" noProof="0" dirty="0"/>
          </a:p>
          <a:p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pPr marL="0" indent="0">
              <a:buNone/>
            </a:pPr>
            <a:endParaRPr lang="en-GB" noProof="0" dirty="0"/>
          </a:p>
          <a:p>
            <a:r>
              <a:rPr lang="en-GB" noProof="0" dirty="0"/>
              <a:t>Hamiltonian</a:t>
            </a:r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Physical Realizations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E2270E23-D725-211C-6EC0-D152490EF6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86884" y="1620788"/>
            <a:ext cx="3400315" cy="28239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0CE457-707E-B0A5-9441-5125611EC050}"/>
              </a:ext>
            </a:extLst>
          </p:cNvPr>
          <p:cNvSpPr txBox="1"/>
          <p:nvPr/>
        </p:nvSpPr>
        <p:spPr>
          <a:xfrm>
            <a:off x="114592" y="790251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3(15)</a:t>
            </a:r>
          </a:p>
        </p:txBody>
      </p:sp>
    </p:spTree>
    <p:extLst>
      <p:ext uri="{BB962C8B-B14F-4D97-AF65-F5344CB8AC3E}">
        <p14:creationId xmlns:p14="http://schemas.microsoft.com/office/powerpoint/2010/main" val="53597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7D680-8130-EDAD-6869-438A25EE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Theoretical Framework</a:t>
            </a:r>
            <a:br>
              <a:rPr lang="en-GB" noProof="0" dirty="0"/>
            </a:br>
            <a:r>
              <a:rPr lang="en-GB" sz="2400" noProof="0" dirty="0"/>
              <a:t>Open Quantum Systems</a:t>
            </a:r>
            <a:endParaRPr lang="en-GB" noProof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18475469-E363-6737-240E-0E9A7D0EC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94274" y="3800376"/>
            <a:ext cx="9442943" cy="9685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92BB2CF-CEFB-C5C7-6BE5-465D332B0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94274" y="4868655"/>
            <a:ext cx="1974792" cy="455721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B2AC941-DFE3-421E-48EB-7E7933D980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36461" y="1727456"/>
            <a:ext cx="3101688" cy="845915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EC2088F-83B9-3CA7-BCCE-10B355A0E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274" y="1830844"/>
            <a:ext cx="8915400" cy="3777622"/>
          </a:xfrm>
        </p:spPr>
        <p:txBody>
          <a:bodyPr/>
          <a:lstStyle/>
          <a:p>
            <a:r>
              <a:rPr lang="en-GB" noProof="0" dirty="0"/>
              <a:t>Density Matrix</a:t>
            </a:r>
          </a:p>
          <a:p>
            <a:endParaRPr lang="en-GB" noProof="0" dirty="0"/>
          </a:p>
          <a:p>
            <a:r>
              <a:rPr lang="en-GB" noProof="0" dirty="0"/>
              <a:t>Born-Markov Approximation</a:t>
            </a:r>
          </a:p>
          <a:p>
            <a:endParaRPr lang="en-GB" noProof="0" dirty="0"/>
          </a:p>
          <a:p>
            <a:r>
              <a:rPr lang="en-GB" noProof="0" dirty="0"/>
              <a:t>Master Equation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56A91AF-7DEA-078D-7A36-CF9F0FCF21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8268" y="5224272"/>
            <a:ext cx="5243075" cy="873846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A7C9F1D-B3DD-55E2-F4A3-67B74ABEC2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849774" y="759882"/>
            <a:ext cx="2633580" cy="218721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BF0A287-4541-FA16-B97C-CC7F18B529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664200" y="2592947"/>
            <a:ext cx="1473950" cy="4145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0BD275-B874-66A2-CB8B-91B0414964EF}"/>
              </a:ext>
            </a:extLst>
          </p:cNvPr>
          <p:cNvSpPr txBox="1"/>
          <p:nvPr/>
        </p:nvSpPr>
        <p:spPr>
          <a:xfrm>
            <a:off x="114592" y="790251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4(15)</a:t>
            </a:r>
          </a:p>
        </p:txBody>
      </p:sp>
    </p:spTree>
    <p:extLst>
      <p:ext uri="{BB962C8B-B14F-4D97-AF65-F5344CB8AC3E}">
        <p14:creationId xmlns:p14="http://schemas.microsoft.com/office/powerpoint/2010/main" val="229731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E52E-1754-A09A-2001-837CD3EC6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Theoretical Framework</a:t>
            </a:r>
            <a:br>
              <a:rPr lang="en-GB" noProof="0" dirty="0"/>
            </a:br>
            <a:r>
              <a:rPr lang="en-GB" sz="2400" noProof="0" dirty="0"/>
              <a:t>Continuous Measurements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2B269-8368-A448-3D72-0FC070EE8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Decoherence and POVM</a:t>
            </a:r>
          </a:p>
          <a:p>
            <a:r>
              <a:rPr lang="en-GB" noProof="0" dirty="0"/>
              <a:t>Measurement Operator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Master Equation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E008EC3-D4BA-F4E9-EE25-83CD525C02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7599" y="2892301"/>
            <a:ext cx="4229313" cy="164068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811B97E-3C1C-4F03-1C93-312589528E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7782" y="6021780"/>
            <a:ext cx="4426242" cy="73770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692EB18-9F57-C599-A985-CB582B16BA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10482" y="5053154"/>
            <a:ext cx="4293542" cy="4770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606825-652F-8F1A-1DA4-E7E52EAAF3D5}"/>
              </a:ext>
            </a:extLst>
          </p:cNvPr>
          <p:cNvSpPr txBox="1"/>
          <p:nvPr/>
        </p:nvSpPr>
        <p:spPr>
          <a:xfrm>
            <a:off x="114592" y="790251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5(15)</a:t>
            </a:r>
          </a:p>
        </p:txBody>
      </p:sp>
    </p:spTree>
    <p:extLst>
      <p:ext uri="{BB962C8B-B14F-4D97-AF65-F5344CB8AC3E}">
        <p14:creationId xmlns:p14="http://schemas.microsoft.com/office/powerpoint/2010/main" val="116552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DB342-EEC0-61BE-ED48-613D33C7A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Theoretical Framework</a:t>
            </a:r>
            <a:br>
              <a:rPr lang="en-GB" noProof="0" dirty="0"/>
            </a:br>
            <a:r>
              <a:rPr lang="en-GB" sz="2400" noProof="0" dirty="0"/>
              <a:t>Feedback Control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6447C-A743-4B64-AF0F-0E1D20210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Linear Feedback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Control Hamiltonian</a:t>
            </a:r>
          </a:p>
          <a:p>
            <a:pPr lvl="1"/>
            <a:endParaRPr lang="en-GB" noProof="0" dirty="0"/>
          </a:p>
          <a:p>
            <a:pPr lvl="1"/>
            <a:r>
              <a:rPr lang="en-GB" noProof="0" dirty="0"/>
              <a:t>Total Hamiltonian</a:t>
            </a:r>
          </a:p>
          <a:p>
            <a:endParaRPr lang="en-GB" noProof="0" dirty="0"/>
          </a:p>
          <a:p>
            <a:r>
              <a:rPr lang="en-GB" noProof="0" dirty="0"/>
              <a:t>Wiseman-Milburn Equation</a:t>
            </a:r>
          </a:p>
          <a:p>
            <a:pPr marL="457200" lvl="1" indent="0">
              <a:buNone/>
            </a:pPr>
            <a:endParaRPr lang="en-GB" noProof="0" dirty="0"/>
          </a:p>
          <a:p>
            <a:endParaRPr lang="en-GB" noProof="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D986F00-FC3E-6F31-DF12-D105A3AEC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77065" y="2555802"/>
            <a:ext cx="2104690" cy="93207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60C489E-8668-49D3-6EEE-DCB1548CC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1755" y="3710972"/>
            <a:ext cx="2638417" cy="43317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0812B5-FEE6-BAC9-DFEF-CE645B3873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43655" y="4311385"/>
            <a:ext cx="6861982" cy="728706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29742B2-2DE4-D56F-2D5D-679B43911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57965" y="5657533"/>
            <a:ext cx="7162610" cy="8139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D391D2-8AAC-2425-B9D0-8BC9D8FA30FD}"/>
              </a:ext>
            </a:extLst>
          </p:cNvPr>
          <p:cNvSpPr txBox="1"/>
          <p:nvPr/>
        </p:nvSpPr>
        <p:spPr>
          <a:xfrm>
            <a:off x="114592" y="790251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6(15)</a:t>
            </a:r>
          </a:p>
        </p:txBody>
      </p:sp>
    </p:spTree>
    <p:extLst>
      <p:ext uri="{BB962C8B-B14F-4D97-AF65-F5344CB8AC3E}">
        <p14:creationId xmlns:p14="http://schemas.microsoft.com/office/powerpoint/2010/main" val="82290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85C11-A443-4A86-1D50-9593A46FC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br>
              <a:rPr lang="en-GB" noProof="0" dirty="0"/>
            </a:br>
            <a:r>
              <a:rPr lang="en-GB" sz="2400" noProof="0" dirty="0"/>
              <a:t>Equations of Motion, First Moments</a:t>
            </a:r>
            <a:endParaRPr lang="en-GB" noProof="0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87CE9D5-7359-140A-3B0C-E3B6D4B77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7441" y="2399937"/>
            <a:ext cx="3874287" cy="1440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144156C1-DABF-4EE9-2414-3E69C4BDBE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7441" y="4524408"/>
            <a:ext cx="6273633" cy="177909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DD653AA-BDC7-56BC-C39C-8D8088F41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GB" noProof="0" dirty="0"/>
              <a:t>Measurement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Measurement + Feedback</a:t>
            </a:r>
          </a:p>
          <a:p>
            <a:endParaRPr lang="en-GB" noProof="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420EE8-0005-3AAE-408B-592BFC8885A2}"/>
              </a:ext>
            </a:extLst>
          </p:cNvPr>
          <p:cNvSpPr txBox="1"/>
          <p:nvPr/>
        </p:nvSpPr>
        <p:spPr>
          <a:xfrm>
            <a:off x="114592" y="790251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7(15)</a:t>
            </a:r>
          </a:p>
        </p:txBody>
      </p:sp>
    </p:spTree>
    <p:extLst>
      <p:ext uri="{BB962C8B-B14F-4D97-AF65-F5344CB8AC3E}">
        <p14:creationId xmlns:p14="http://schemas.microsoft.com/office/powerpoint/2010/main" val="372548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E88F4-83F5-0AC0-AB25-D668AE05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Results</a:t>
            </a:r>
            <a:br>
              <a:rPr lang="en-GB" noProof="0" dirty="0"/>
            </a:br>
            <a:r>
              <a:rPr lang="en-GB" sz="2400" noProof="0" dirty="0"/>
              <a:t>Equations of Motion, Second Moments</a:t>
            </a:r>
            <a:endParaRPr lang="en-GB" noProof="0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12B6229-C5CD-1BFD-10FC-54A26B917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65207" y="2418451"/>
            <a:ext cx="7170977" cy="163596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966E7C0-F3E6-B814-B24B-8E7A663008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78898" y="4564240"/>
            <a:ext cx="10327292" cy="2206065"/>
          </a:xfrm>
          <a:prstGeom prst="rect">
            <a:avLst/>
          </a:prstGeom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B9795F89-B0EE-ED4C-2ADF-DB63A094A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en-GB" noProof="0" dirty="0"/>
              <a:t>Measurement</a:t>
            </a:r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Measurement + Feedback</a:t>
            </a:r>
          </a:p>
          <a:p>
            <a:endParaRPr lang="en-GB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99BE24-C03B-FA2A-D8F1-98887D053E4C}"/>
              </a:ext>
            </a:extLst>
          </p:cNvPr>
          <p:cNvSpPr txBox="1"/>
          <p:nvPr/>
        </p:nvSpPr>
        <p:spPr>
          <a:xfrm>
            <a:off x="114592" y="790251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8(15)</a:t>
            </a:r>
          </a:p>
        </p:txBody>
      </p:sp>
    </p:spTree>
    <p:extLst>
      <p:ext uri="{BB962C8B-B14F-4D97-AF65-F5344CB8AC3E}">
        <p14:creationId xmlns:p14="http://schemas.microsoft.com/office/powerpoint/2010/main" val="245057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53663-3DC8-23E3-1298-999A99976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Results</a:t>
            </a:r>
            <a:br>
              <a:rPr lang="en-GB" noProof="0" dirty="0"/>
            </a:br>
            <a:r>
              <a:rPr lang="en-GB" sz="2400" noProof="0" dirty="0"/>
              <a:t>Steady States, Second Moments</a:t>
            </a:r>
            <a:endParaRPr lang="en-GB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3086F-2AE9-D354-EDE4-4851C7E42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noProof="0" dirty="0"/>
              <a:t>Dimensionless Quantities</a:t>
            </a:r>
          </a:p>
          <a:p>
            <a:pPr marL="0" indent="0">
              <a:buNone/>
            </a:pPr>
            <a:endParaRPr lang="en-GB" noProof="0" dirty="0"/>
          </a:p>
          <a:p>
            <a:r>
              <a:rPr lang="en-GB" noProof="0" dirty="0"/>
              <a:t>Measurement</a:t>
            </a:r>
          </a:p>
          <a:p>
            <a:pPr marL="0" indent="0">
              <a:buNone/>
            </a:pPr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endParaRPr lang="en-GB" noProof="0" dirty="0"/>
          </a:p>
          <a:p>
            <a:r>
              <a:rPr lang="en-GB" noProof="0" dirty="0"/>
              <a:t>Measurement + Feedback</a:t>
            </a:r>
          </a:p>
          <a:p>
            <a:pPr lvl="1"/>
            <a:r>
              <a:rPr lang="en-GB" dirty="0"/>
              <a:t>Doesn’t fit</a:t>
            </a:r>
            <a:endParaRPr lang="en-GB" noProof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F79EF9-B667-9302-7916-7484BA9B1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4942" y="3203903"/>
            <a:ext cx="5469254" cy="16504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2375B2F-270D-F229-C3A9-580D86D1B136}"/>
              </a:ext>
            </a:extLst>
          </p:cNvPr>
          <p:cNvSpPr txBox="1"/>
          <p:nvPr/>
        </p:nvSpPr>
        <p:spPr>
          <a:xfrm>
            <a:off x="114592" y="790251"/>
            <a:ext cx="1337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noProof="0" dirty="0">
                <a:latin typeface="Adobe Garamond Pro Bold" panose="02020502060506020403" pitchFamily="18" charset="0"/>
              </a:rPr>
              <a:t>Slide 9(15)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1F012681-DB05-FB3D-2F36-FB415766D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1530" y="1454665"/>
            <a:ext cx="4836129" cy="174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11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7241</TotalTime>
  <Words>254</Words>
  <Application>Microsoft Macintosh PowerPoint</Application>
  <PresentationFormat>Widescreen</PresentationFormat>
  <Paragraphs>122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Adobe Garamond Pro Bold</vt:lpstr>
      <vt:lpstr>Aptos</vt:lpstr>
      <vt:lpstr>Arial</vt:lpstr>
      <vt:lpstr>Century Gothic</vt:lpstr>
      <vt:lpstr>Wingdings 3</vt:lpstr>
      <vt:lpstr>Wisp</vt:lpstr>
      <vt:lpstr>Continuous Measurement and Feedback Control of a Quantum Harmonic Oscillator</vt:lpstr>
      <vt:lpstr>Introduction</vt:lpstr>
      <vt:lpstr>Introduction Quantum Harmonic Oscillator</vt:lpstr>
      <vt:lpstr>Theoretical Framework Open Quantum Systems</vt:lpstr>
      <vt:lpstr>Theoretical Framework Continuous Measurements</vt:lpstr>
      <vt:lpstr>Theoretical Framework Feedback Control</vt:lpstr>
      <vt:lpstr>Results Equations of Motion, First Moments</vt:lpstr>
      <vt:lpstr>Results Equations of Motion, Second Moments</vt:lpstr>
      <vt:lpstr>Results Steady States, Second Moments</vt:lpstr>
      <vt:lpstr>Results Energy and Feedback</vt:lpstr>
      <vt:lpstr>Results Energy and Feedback</vt:lpstr>
      <vt:lpstr>Results Stability</vt:lpstr>
      <vt:lpstr>Discussion Cooling of Quantum Harmonic Oscillator</vt:lpstr>
      <vt:lpstr>Outlook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Eriksson</dc:creator>
  <cp:lastModifiedBy>Max Eriksson</cp:lastModifiedBy>
  <cp:revision>13</cp:revision>
  <dcterms:created xsi:type="dcterms:W3CDTF">2025-05-21T10:44:44Z</dcterms:created>
  <dcterms:modified xsi:type="dcterms:W3CDTF">2025-05-26T11:27:31Z</dcterms:modified>
</cp:coreProperties>
</file>